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59" r:id="rId3"/>
    <p:sldId id="262" r:id="rId4"/>
    <p:sldId id="260" r:id="rId5"/>
    <p:sldId id="287" r:id="rId6"/>
    <p:sldId id="265" r:id="rId7"/>
    <p:sldId id="313" r:id="rId8"/>
    <p:sldId id="263" r:id="rId9"/>
    <p:sldId id="274" r:id="rId10"/>
    <p:sldId id="316" r:id="rId11"/>
    <p:sldId id="317" r:id="rId12"/>
    <p:sldId id="264" r:id="rId13"/>
    <p:sldId id="325" r:id="rId14"/>
    <p:sldId id="272" r:id="rId15"/>
    <p:sldId id="318" r:id="rId16"/>
    <p:sldId id="319" r:id="rId17"/>
    <p:sldId id="320" r:id="rId18"/>
    <p:sldId id="324" r:id="rId19"/>
    <p:sldId id="323" r:id="rId20"/>
    <p:sldId id="321" r:id="rId21"/>
    <p:sldId id="279" r:id="rId22"/>
    <p:sldId id="278" r:id="rId23"/>
    <p:sldId id="267" r:id="rId24"/>
    <p:sldId id="326" r:id="rId25"/>
  </p:sldIdLst>
  <p:sldSz cx="9144000" cy="5143500" type="screen16x9"/>
  <p:notesSz cx="6858000" cy="9144000"/>
  <p:embeddedFontLst>
    <p:embeddedFont>
      <p:font typeface="Montserrat ExtraBold" panose="020B0604020202020204" charset="0"/>
      <p:bold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Montserrat Extra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900"/>
    <a:srgbClr val="FF891D"/>
    <a:srgbClr val="A8651F"/>
    <a:srgbClr val="FF8001"/>
    <a:srgbClr val="FFAB40"/>
    <a:srgbClr val="986725"/>
    <a:srgbClr val="99B3D1"/>
    <a:srgbClr val="C8DEF1"/>
    <a:srgbClr val="001633"/>
    <a:srgbClr val="789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7408BA-F139-4858-A10D-AD6581B1213F}">
  <a:tblStyle styleId="{A57408BA-F139-4858-A10D-AD6581B121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888" autoAdjust="0"/>
  </p:normalViewPr>
  <p:slideViewPr>
    <p:cSldViewPr snapToGrid="0">
      <p:cViewPr>
        <p:scale>
          <a:sx n="110" d="100"/>
          <a:sy n="110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Hoja_de_c_lculo_de_Microsoft_Excel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24442257217846E-2"/>
          <c:y val="0.13453130953112519"/>
          <c:w val="0.92822555774278215"/>
          <c:h val="0.70523075032262028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26577638-0C48-411D-96E6-13B0CE870362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F7BB-4BE9-A29D-FDB48B7709D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9F7EE04A-94E2-4B2E-BC54-7D78592B3830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7BB-4BE9-A29D-FDB48B7709D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909270E9-A265-4A1A-AC87-C698E5196149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7BB-4BE9-A29D-FDB48B7709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Hoja1!$B$2:$B$5</c:f>
              <c:numCache>
                <c:formatCode>General</c:formatCode>
                <c:ptCount val="4"/>
                <c:pt idx="0">
                  <c:v>6.05</c:v>
                </c:pt>
                <c:pt idx="1">
                  <c:v>6.71</c:v>
                </c:pt>
                <c:pt idx="2">
                  <c:v>6.2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7BB-4BE9-A29D-FDB48B7709D1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F548FDC-2B76-4266-AD0B-F82D3C6EC712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F7BB-4BE9-A29D-FDB48B7709D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D6C53DDC-8367-455D-9D46-2A7A7F37AF84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7BB-4BE9-A29D-FDB48B7709D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E92A9B67-5EB0-484E-8A67-19CD1D4071DF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7BB-4BE9-A29D-FDB48B7709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Hoja1!$C$2:$C$5</c:f>
              <c:numCache>
                <c:formatCode>General</c:formatCode>
                <c:ptCount val="4"/>
                <c:pt idx="0">
                  <c:v>4.1100000000000003</c:v>
                </c:pt>
                <c:pt idx="1">
                  <c:v>3.85</c:v>
                </c:pt>
                <c:pt idx="2">
                  <c:v>3.7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F7BB-4BE9-A29D-FDB48B7709D1}"/>
            </c:ext>
          </c:extLst>
        </c:ser>
        <c:ser>
          <c:idx val="2"/>
          <c:order val="2"/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095E2C8A-8E72-4E3B-98A5-B3C9FDC663DF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7BB-4BE9-A29D-FDB48B7709D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DE81D3F4-9DE5-45CE-9F2D-0F20491E2B6E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7BB-4BE9-A29D-FDB48B7709D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B8682608-C931-4D29-8C63-D1C883F834AE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[VALOR]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7BB-4BE9-A29D-FDB48B7709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Hoja1!$D$2:$D$5</c:f>
              <c:numCache>
                <c:formatCode>General</c:formatCode>
                <c:ptCount val="4"/>
                <c:pt idx="0">
                  <c:v>2.4500000000000002</c:v>
                </c:pt>
                <c:pt idx="1">
                  <c:v>2.9</c:v>
                </c:pt>
                <c:pt idx="2">
                  <c:v>3.1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F7BB-4BE9-A29D-FDB48B770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60495039"/>
        <c:axId val="2060513343"/>
      </c:barChart>
      <c:catAx>
        <c:axId val="2060495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60513343"/>
        <c:crosses val="autoZero"/>
        <c:auto val="1"/>
        <c:lblAlgn val="ctr"/>
        <c:lblOffset val="100"/>
        <c:noMultiLvlLbl val="0"/>
      </c:catAx>
      <c:valAx>
        <c:axId val="2060513343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0495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Hoja1!$A$2:$A$9</cx:f>
        <cx:lvl ptCount="8">
          <cx:pt idx="0">Analysis</cx:pt>
          <cx:pt idx="1">Backdoors </cx:pt>
          <cx:pt idx="2">DoS</cx:pt>
          <cx:pt idx="3">Exploits</cx:pt>
          <cx:pt idx="4">Fuzzers</cx:pt>
          <cx:pt idx="5">Reconnaissance</cx:pt>
          <cx:pt idx="6">Shellcode</cx:pt>
          <cx:pt idx="7">Worms</cx:pt>
        </cx:lvl>
      </cx:strDim>
      <cx:numDim type="size">
        <cx:f>Hoja1!$B$2:$B$9</cx:f>
        <cx:lvl ptCount="8" formatCode="General">
          <cx:pt idx="0">2677</cx:pt>
          <cx:pt idx="1">2329</cx:pt>
          <cx:pt idx="2">16353</cx:pt>
          <cx:pt idx="3">44525</cx:pt>
          <cx:pt idx="4">24246</cx:pt>
          <cx:pt idx="5">13987</cx:pt>
          <cx:pt idx="6">1511</cx:pt>
          <cx:pt idx="7">174</cx:pt>
        </cx:lvl>
      </cx:numDim>
    </cx:data>
  </cx:chartData>
  <cx:chart>
    <cx:plotArea>
      <cx:plotAreaRegion>
        <cx:series layoutId="treemap" uniqueId="{D93D8197-ADB1-48F8-ADF5-0908356B2EA2}">
          <cx:tx>
            <cx:txData>
              <cx:f>Hoja1!$B$1</cx:f>
              <cx:v>Serie 1</cx:v>
            </cx:txData>
          </cx:tx>
          <cx:dataPt idx="0">
            <cx:spPr>
              <a:solidFill>
                <a:schemeClr val="tx2">
                  <a:lumMod val="50000"/>
                </a:schemeClr>
              </a:solidFill>
            </cx:spPr>
          </cx:dataPt>
          <cx:dataPt idx="3">
            <cx:spPr>
              <a:ln>
                <a:solidFill>
                  <a:srgbClr val="FFAB40"/>
                </a:solidFill>
              </a:ln>
            </cx:spPr>
          </cx:dataPt>
          <cx:dataPt idx="6">
            <cx:spPr>
              <a:solidFill>
                <a:srgbClr val="FFC000"/>
              </a:solidFill>
            </cx:spPr>
          </cx:dataPt>
          <cx:dataLabels pos="ctr">
            <cx:spPr>
              <a:noFill/>
            </cx:spPr>
            <cx:visibility seriesName="0" categoryName="1" value="0"/>
            <cx:separator> </cx:separator>
          </cx:dataLabels>
          <cx:dataId val="0"/>
          <cx:layoutPr>
            <cx:parentLabelLayout val="overlapping"/>
          </cx:layoutPr>
        </cx:series>
      </cx:plotAreaRegion>
    </cx:plotArea>
    <cx:legend pos="r" align="ctr" overlay="0"/>
  </cx:chart>
  <cx:spPr>
    <a:noFill/>
    <a:ln>
      <a:noFill/>
    </a:ln>
  </cx:spPr>
  <cx:clrMapOvr bg1="lt1" tx1="dk1" bg2="dk2" tx2="lt2" accent1="accent1" accent2="accent2" accent3="accent3" accent4="accent4" accent5="accent5" accent6="accent6" hlink="hlink" folHlink="folHlink"/>
</cx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kumimoji="0" lang="en-US" sz="1862" b="0" i="0" u="none" strike="noStrike" kern="1200" cap="none" spc="0" normalizeH="0" baseline="0" noProof="0" dirty="0">
              <a:ln>
                <a:noFill/>
              </a:ln>
              <a:solidFill>
                <a:srgbClr val="001633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4546906337011994"/>
          <c:y val="0.17901360629918475"/>
          <c:w val="0.53439620002210109"/>
          <c:h val="0.73855912293055492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Feature Importance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9525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9525"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9525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9525"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9525">
                <a:noFill/>
              </a:ln>
              <a:effectLst/>
            </c:spPr>
          </c:dPt>
          <c:dPt>
            <c:idx val="7"/>
            <c:bubble3D val="0"/>
            <c:spPr>
              <a:noFill/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15-473B-BEAA-238296B9F01C}"/>
              </c:ext>
            </c:extLst>
          </c:dPt>
          <c:dLbls>
            <c:dLbl>
              <c:idx val="7"/>
              <c:delet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E15-473B-BEAA-238296B9F0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31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>
                  <a:noFill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Hoja1!$A$2:$A$9</c:f>
              <c:strCache>
                <c:ptCount val="8"/>
                <c:pt idx="0">
                  <c:v>sttl</c:v>
                </c:pt>
                <c:pt idx="1">
                  <c:v>ct_state_ttl</c:v>
                </c:pt>
                <c:pt idx="2">
                  <c:v>rate</c:v>
                </c:pt>
                <c:pt idx="3">
                  <c:v>dload</c:v>
                </c:pt>
                <c:pt idx="4">
                  <c:v>dttl</c:v>
                </c:pt>
                <c:pt idx="5">
                  <c:v>dmean</c:v>
                </c:pt>
                <c:pt idx="6">
                  <c:v>ackdat</c:v>
                </c:pt>
                <c:pt idx="7">
                  <c:v>rest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14</c:v>
                </c:pt>
                <c:pt idx="1">
                  <c:v>13</c:v>
                </c:pt>
                <c:pt idx="2">
                  <c:v>6</c:v>
                </c:pt>
                <c:pt idx="3">
                  <c:v>5</c:v>
                </c:pt>
                <c:pt idx="4">
                  <c:v>5</c:v>
                </c:pt>
                <c:pt idx="5">
                  <c:v>4</c:v>
                </c:pt>
                <c:pt idx="6">
                  <c:v>4</c:v>
                </c:pt>
                <c:pt idx="7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15-473B-BEAA-238296B9F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8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>
            <a:lumMod val="50000"/>
          </a:schemeClr>
        </a:solidFill>
      </a:ln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  <cs:bodyPr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31" kern="1200"/>
    <cs:bodyPr wrap="square" lIns="38100" tIns="19050" rIns="38100" bIns="19050" anchor="ctr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  <cs:bodyPr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0.75304</cdr:x>
      <cdr:y>0.16111</cdr:y>
    </cdr:from>
    <cdr:to>
      <cdr:x>0.78065</cdr:x>
      <cdr:y>0.20248</cdr:y>
    </cdr:to>
    <cdr:sp macro="" textlink="">
      <cdr:nvSpPr>
        <cdr:cNvPr id="2" name="Google Shape;286;p50"/>
        <cdr:cNvSpPr/>
      </cdr:nvSpPr>
      <cdr:spPr>
        <a:xfrm xmlns:a="http://schemas.openxmlformats.org/drawingml/2006/main">
          <a:off x="4590537" y="655430"/>
          <a:ext cx="168300" cy="1683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3">
            <a:lumMod val="60000"/>
            <a:lumOff val="40000"/>
          </a:schemeClr>
        </a:solidFill>
        <a:ln xmlns:a="http://schemas.openxmlformats.org/drawingml/2006/main">
          <a:noFill/>
        </a:ln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marL="0" lvl="0" indent="0" algn="l" rtl="0">
            <a:spcBef>
              <a:spcPts val="0"/>
            </a:spcBef>
            <a:spcAft>
              <a:spcPts val="0"/>
            </a:spcAft>
            <a:buNone/>
          </a:pPr>
          <a:endParaRPr/>
        </a:p>
      </cdr:txBody>
    </cdr:sp>
  </cdr:relSizeAnchor>
  <cdr:relSizeAnchor xmlns:cdr="http://schemas.openxmlformats.org/drawingml/2006/chartDrawing">
    <cdr:from>
      <cdr:x>0.78474</cdr:x>
      <cdr:y>0.14304</cdr:y>
    </cdr:from>
    <cdr:to>
      <cdr:x>0.95256</cdr:x>
      <cdr:y>0.2378</cdr:y>
    </cdr:to>
    <cdr:sp macro="" textlink="">
      <cdr:nvSpPr>
        <cdr:cNvPr id="3" name="Google Shape;285;p50"/>
        <cdr:cNvSpPr txBox="1">
          <a:spLocks xmlns:a="http://schemas.openxmlformats.org/drawingml/2006/main" noGrp="1"/>
        </cdr:cNvSpPr>
      </cdr:nvSpPr>
      <cdr:spPr>
        <a:xfrm xmlns:a="http://schemas.openxmlformats.org/drawingml/2006/main">
          <a:off x="4783792" y="581930"/>
          <a:ext cx="1022990" cy="3855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spcFirstLastPara="1" wrap="square" lIns="91425" tIns="91425" rIns="91425" bIns="91425" anchor="t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L="457200" marR="0" lvl="0" indent="-3429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chemeClr val="dk2"/>
            </a:buClr>
            <a:buSzPts val="1800"/>
            <a:buFont typeface="Montserrat"/>
            <a:buChar char="●"/>
            <a:defRPr sz="18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defRPr>
          </a:lvl1pPr>
          <a:lvl2pPr marL="914400" marR="0" lvl="1" indent="-317500" algn="l" rtl="0">
            <a:lnSpc>
              <a:spcPct val="100000"/>
            </a:lnSpc>
            <a:spcBef>
              <a:spcPts val="1600"/>
            </a:spcBef>
            <a:spcAft>
              <a:spcPts val="0"/>
            </a:spcAft>
            <a:buClr>
              <a:schemeClr val="dk2"/>
            </a:buClr>
            <a:buSzPts val="1400"/>
            <a:buFont typeface="Montserrat"/>
            <a:buChar char="○"/>
            <a:def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defRPr>
          </a:lvl2pPr>
          <a:lvl3pPr marL="1371600" marR="0" lvl="2" indent="-317500" algn="l" rtl="0">
            <a:lnSpc>
              <a:spcPct val="100000"/>
            </a:lnSpc>
            <a:spcBef>
              <a:spcPts val="1600"/>
            </a:spcBef>
            <a:spcAft>
              <a:spcPts val="0"/>
            </a:spcAft>
            <a:buClr>
              <a:schemeClr val="dk2"/>
            </a:buClr>
            <a:buSzPts val="1400"/>
            <a:buFont typeface="Montserrat"/>
            <a:buChar char="■"/>
            <a:def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defRPr>
          </a:lvl3pPr>
          <a:lvl4pPr marL="1828800" marR="0" lvl="3" indent="-317500" algn="l" rtl="0">
            <a:lnSpc>
              <a:spcPct val="100000"/>
            </a:lnSpc>
            <a:spcBef>
              <a:spcPts val="1600"/>
            </a:spcBef>
            <a:spcAft>
              <a:spcPts val="0"/>
            </a:spcAft>
            <a:buClr>
              <a:schemeClr val="dk2"/>
            </a:buClr>
            <a:buSzPts val="1400"/>
            <a:buFont typeface="Montserrat"/>
            <a:buChar char="●"/>
            <a:def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defRPr>
          </a:lvl4pPr>
          <a:lvl5pPr marL="2286000" marR="0" lvl="4" indent="-317500" algn="l" rtl="0">
            <a:lnSpc>
              <a:spcPct val="100000"/>
            </a:lnSpc>
            <a:spcBef>
              <a:spcPts val="1600"/>
            </a:spcBef>
            <a:spcAft>
              <a:spcPts val="0"/>
            </a:spcAft>
            <a:buClr>
              <a:schemeClr val="dk2"/>
            </a:buClr>
            <a:buSzPts val="1400"/>
            <a:buFont typeface="Montserrat"/>
            <a:buChar char="○"/>
            <a:def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defRPr>
          </a:lvl5pPr>
          <a:lvl6pPr marL="2743200" marR="0" lvl="5" indent="-317500" algn="l" rtl="0">
            <a:lnSpc>
              <a:spcPct val="100000"/>
            </a:lnSpc>
            <a:spcBef>
              <a:spcPts val="1600"/>
            </a:spcBef>
            <a:spcAft>
              <a:spcPts val="0"/>
            </a:spcAft>
            <a:buClr>
              <a:schemeClr val="dk2"/>
            </a:buClr>
            <a:buSzPts val="1400"/>
            <a:buFont typeface="Montserrat"/>
            <a:buChar char="■"/>
            <a:def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defRPr>
          </a:lvl6pPr>
          <a:lvl7pPr marL="3200400" marR="0" lvl="6" indent="-317500" algn="l" rtl="0">
            <a:lnSpc>
              <a:spcPct val="100000"/>
            </a:lnSpc>
            <a:spcBef>
              <a:spcPts val="1600"/>
            </a:spcBef>
            <a:spcAft>
              <a:spcPts val="0"/>
            </a:spcAft>
            <a:buClr>
              <a:schemeClr val="dk2"/>
            </a:buClr>
            <a:buSzPts val="1400"/>
            <a:buFont typeface="Montserrat"/>
            <a:buChar char="●"/>
            <a:def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defRPr>
          </a:lvl7pPr>
          <a:lvl8pPr marL="3657600" marR="0" lvl="7" indent="-317500" algn="l" rtl="0">
            <a:lnSpc>
              <a:spcPct val="100000"/>
            </a:lnSpc>
            <a:spcBef>
              <a:spcPts val="1600"/>
            </a:spcBef>
            <a:spcAft>
              <a:spcPts val="0"/>
            </a:spcAft>
            <a:buClr>
              <a:schemeClr val="dk2"/>
            </a:buClr>
            <a:buSzPts val="1400"/>
            <a:buFont typeface="Montserrat"/>
            <a:buChar char="○"/>
            <a:def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defRPr>
          </a:lvl8pPr>
          <a:lvl9pPr marL="4114800" marR="0" lvl="8" indent="-317500" algn="l" rtl="0">
            <a:lnSpc>
              <a:spcPct val="100000"/>
            </a:lnSpc>
            <a:spcBef>
              <a:spcPts val="1600"/>
            </a:spcBef>
            <a:spcAft>
              <a:spcPts val="1600"/>
            </a:spcAft>
            <a:buClr>
              <a:schemeClr val="dk2"/>
            </a:buClr>
            <a:buSzPts val="1400"/>
            <a:buFont typeface="Montserrat"/>
            <a:buChar char="■"/>
            <a:def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defRPr>
          </a:lvl9pPr>
        </a:lstStyle>
        <a:p xmlns:a="http://schemas.openxmlformats.org/drawingml/2006/main">
          <a:pPr marL="0" lvl="0" indent="0" algn="l" rtl="0">
            <a:spcBef>
              <a:spcPts val="0"/>
            </a:spcBef>
            <a:spcAft>
              <a:spcPts val="1600"/>
            </a:spcAft>
            <a:buNone/>
          </a:pPr>
          <a:r>
            <a:rPr lang="en" sz="700" dirty="0" smtClean="0">
              <a:solidFill>
                <a:schemeClr val="lt1"/>
              </a:solidFill>
            </a:rPr>
            <a:t>Fully deployed</a:t>
          </a:r>
        </a:p>
        <a:p xmlns:a="http://schemas.openxmlformats.org/drawingml/2006/main">
          <a:pPr marL="0" lvl="0" indent="0" algn="l" rtl="0">
            <a:spcBef>
              <a:spcPts val="0"/>
            </a:spcBef>
            <a:spcAft>
              <a:spcPts val="1600"/>
            </a:spcAft>
            <a:buNone/>
          </a:pPr>
          <a:endParaRPr sz="700" dirty="0">
            <a:solidFill>
              <a:schemeClr val="lt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210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425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797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888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42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872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624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75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45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5484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8" r:id="rId15"/>
    <p:sldLayoutId id="2147483669" r:id="rId16"/>
    <p:sldLayoutId id="2147483672" r:id="rId17"/>
    <p:sldLayoutId id="2147483673" r:id="rId18"/>
    <p:sldLayoutId id="2147483681" r:id="rId19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IDS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Ruben </a:t>
            </a:r>
            <a:r>
              <a:rPr lang="en" dirty="0"/>
              <a:t>Pérez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917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ML threat </a:t>
            </a:r>
            <a:b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detection system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3.05 M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49" y="3094474"/>
            <a:ext cx="3805081" cy="1135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Average cost savings associated with fully deployed security AI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9448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126601368"/>
              </p:ext>
            </p:extLst>
          </p:nvPr>
        </p:nvGraphicFramePr>
        <p:xfrm>
          <a:off x="1569710" y="915725"/>
          <a:ext cx="6096000" cy="406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Average cost by security AI deployment level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3" name="Google Shape;283;p50"/>
          <p:cNvSpPr txBox="1">
            <a:spLocks noGrp="1"/>
          </p:cNvSpPr>
          <p:nvPr>
            <p:ph type="body" idx="4294967295"/>
          </p:nvPr>
        </p:nvSpPr>
        <p:spPr>
          <a:xfrm>
            <a:off x="4179116" y="1507180"/>
            <a:ext cx="934324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 dirty="0" smtClean="0">
                <a:solidFill>
                  <a:schemeClr val="lt1"/>
                </a:solidFill>
              </a:rPr>
              <a:t>Not deployed</a:t>
            </a:r>
            <a:endParaRPr sz="700" dirty="0">
              <a:solidFill>
                <a:schemeClr val="lt1"/>
              </a:solidFill>
            </a:endParaRPr>
          </a:p>
        </p:txBody>
      </p:sp>
      <p:sp>
        <p:nvSpPr>
          <p:cNvPr id="284" name="Google Shape;284;p50"/>
          <p:cNvSpPr/>
          <p:nvPr/>
        </p:nvSpPr>
        <p:spPr>
          <a:xfrm>
            <a:off x="4010816" y="1576940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50"/>
          <p:cNvSpPr txBox="1">
            <a:spLocks noGrp="1"/>
          </p:cNvSpPr>
          <p:nvPr>
            <p:ph type="body" idx="4294967295"/>
          </p:nvPr>
        </p:nvSpPr>
        <p:spPr>
          <a:xfrm>
            <a:off x="5169374" y="1507180"/>
            <a:ext cx="102299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 dirty="0" smtClean="0">
                <a:solidFill>
                  <a:schemeClr val="lt1"/>
                </a:solidFill>
              </a:rPr>
              <a:t>Partially deployed</a:t>
            </a:r>
            <a:endParaRPr sz="700" dirty="0">
              <a:solidFill>
                <a:schemeClr val="lt1"/>
              </a:solidFill>
            </a:endParaRPr>
          </a:p>
        </p:txBody>
      </p:sp>
      <p:sp>
        <p:nvSpPr>
          <p:cNvPr id="286" name="Google Shape;286;p50"/>
          <p:cNvSpPr/>
          <p:nvPr/>
        </p:nvSpPr>
        <p:spPr>
          <a:xfrm>
            <a:off x="5001074" y="1576940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851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AI</a:t>
            </a:r>
            <a:r>
              <a:rPr lang="en-US" dirty="0" smtClean="0"/>
              <a:t>?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Speed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Accelerates detection &amp; response times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Precision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Can achieve high precision and complexity</a:t>
            </a:r>
            <a:endParaRPr lang="en-US"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Adaptability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AI identifies unknown threats and learns over time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44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6842509" y="1945908"/>
            <a:ext cx="439069" cy="554254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4039;p85"/>
          <p:cNvGrpSpPr/>
          <p:nvPr/>
        </p:nvGrpSpPr>
        <p:grpSpPr>
          <a:xfrm>
            <a:off x="4304809" y="2018218"/>
            <a:ext cx="534376" cy="504458"/>
            <a:chOff x="7528096" y="2450059"/>
            <a:chExt cx="327976" cy="324316"/>
          </a:xfrm>
          <a:solidFill>
            <a:schemeClr val="tx1"/>
          </a:solidFill>
        </p:grpSpPr>
        <p:sp>
          <p:nvSpPr>
            <p:cNvPr id="25" name="Google Shape;14040;p85"/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41;p85"/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42;p85"/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43;p85"/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44;p85"/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1021;p80"/>
          <p:cNvGrpSpPr/>
          <p:nvPr/>
        </p:nvGrpSpPr>
        <p:grpSpPr>
          <a:xfrm>
            <a:off x="1819366" y="1963200"/>
            <a:ext cx="525162" cy="532499"/>
            <a:chOff x="6203579" y="3348981"/>
            <a:chExt cx="351615" cy="350373"/>
          </a:xfrm>
          <a:solidFill>
            <a:schemeClr val="tx1"/>
          </a:solidFill>
        </p:grpSpPr>
        <p:sp>
          <p:nvSpPr>
            <p:cNvPr id="31" name="Google Shape;11022;p80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23;p80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24;p80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25;p80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26;p80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66" y="-276446"/>
            <a:ext cx="9228966" cy="5512095"/>
          </a:xfrm>
          <a:prstGeom prst="rect">
            <a:avLst/>
          </a:prstGeom>
          <a:effectLst>
            <a:glow rad="685800">
              <a:schemeClr val="bg1">
                <a:alpha val="19000"/>
              </a:schemeClr>
            </a:glow>
          </a:effectLst>
        </p:spPr>
      </p:pic>
      <p:sp>
        <p:nvSpPr>
          <p:cNvPr id="40" name="Google Shape;162;p38"/>
          <p:cNvSpPr txBox="1">
            <a:spLocks/>
          </p:cNvSpPr>
          <p:nvPr/>
        </p:nvSpPr>
        <p:spPr>
          <a:xfrm>
            <a:off x="0" y="3199382"/>
            <a:ext cx="9144000" cy="81821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400" dirty="0" smtClean="0">
                <a:ln>
                  <a:solidFill>
                    <a:schemeClr val="accent1"/>
                  </a:solidFill>
                </a:ln>
                <a:pattFill prst="pct5">
                  <a:fgClr>
                    <a:srgbClr val="C8DEF1"/>
                  </a:fgClr>
                  <a:bgClr>
                    <a:schemeClr val="bg1"/>
                  </a:bgClr>
                </a:pattFill>
                <a:effectLst>
                  <a:glow rad="139700">
                    <a:srgbClr val="FE7900"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Intrusion Detection System</a:t>
            </a:r>
            <a:endParaRPr lang="en-US" sz="4400" dirty="0">
              <a:ln>
                <a:solidFill>
                  <a:schemeClr val="accent1"/>
                </a:solidFill>
              </a:ln>
              <a:pattFill prst="pct5">
                <a:fgClr>
                  <a:srgbClr val="C8DEF1"/>
                </a:fgClr>
                <a:bgClr>
                  <a:schemeClr val="bg1"/>
                </a:bgClr>
              </a:pattFill>
              <a:effectLst>
                <a:glow rad="139700">
                  <a:srgbClr val="FE7900">
                    <a:alpha val="40000"/>
                  </a:srgbClr>
                </a:glow>
              </a:effectLst>
              <a:latin typeface="Consolas" panose="020B0609020204030204" pitchFamily="49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85" y="-847156"/>
            <a:ext cx="4100253" cy="3755956"/>
          </a:xfrm>
          <a:prstGeom prst="rect">
            <a:avLst/>
          </a:prstGeom>
          <a:noFill/>
          <a:effectLst>
            <a:glow rad="228600">
              <a:srgbClr val="FF8001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7654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Creation process of our smart protection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50" y="202141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lt1"/>
                </a:solidFill>
              </a:rPr>
              <a:t>1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7708" y="3040903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We obtain the data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4" y="2058504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smtClean="0">
                <a:solidFill>
                  <a:schemeClr val="lt1"/>
                </a:solidFill>
              </a:rPr>
              <a:t>3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36908" y="3029626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solidFill>
                  <a:schemeClr val="lt1"/>
                </a:solidFill>
              </a:rPr>
              <a:t>Model</a:t>
            </a:r>
            <a:r>
              <a:rPr lang="es-ES" sz="1400" dirty="0" smtClean="0">
                <a:solidFill>
                  <a:schemeClr val="lt1"/>
                </a:solidFill>
              </a:rPr>
              <a:t> </a:t>
            </a:r>
            <a:r>
              <a:rPr lang="en-US" sz="1400" dirty="0" smtClean="0">
                <a:solidFill>
                  <a:schemeClr val="lt1"/>
                </a:solidFill>
              </a:rPr>
              <a:t>training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8125" y="2061047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</a:rPr>
              <a:t>Data preparation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8136" y="30088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chemeClr val="lt1"/>
                </a:solidFill>
              </a:rPr>
              <a:t>2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6" y="2229256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Evaluation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2921897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smtClean="0">
                <a:solidFill>
                  <a:schemeClr val="lt1"/>
                </a:solidFill>
              </a:rPr>
              <a:t>4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447455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462646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UNSW-NB15 dataset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88699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/>
      <p:bldP spid="20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4" t="1185" r="1"/>
          <a:stretch/>
        </p:blipFill>
        <p:spPr>
          <a:xfrm>
            <a:off x="-1240458" y="-182880"/>
            <a:ext cx="6060440" cy="5981228"/>
          </a:xfrm>
          <a:prstGeom prst="ellipse">
            <a:avLst/>
          </a:prstGeom>
          <a:noFill/>
          <a:ln w="63500" cap="rnd">
            <a:solidFill>
              <a:schemeClr val="tx1">
                <a:alpha val="81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3168872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University of New South Wales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Data provided by UNSW University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research</a:t>
            </a:r>
            <a:r>
              <a:rPr lang="es-ES" dirty="0" smtClean="0"/>
              <a:t> of </a:t>
            </a:r>
            <a:r>
              <a:rPr lang="es-ES" dirty="0" err="1" smtClean="0"/>
              <a:t>Moustafa</a:t>
            </a:r>
            <a:r>
              <a:rPr lang="es-ES" dirty="0" smtClean="0"/>
              <a:t> </a:t>
            </a:r>
            <a:r>
              <a:rPr lang="es-ES" dirty="0" err="1" smtClean="0"/>
              <a:t>Nour</a:t>
            </a:r>
            <a:r>
              <a:rPr lang="es-ES" dirty="0" smtClean="0"/>
              <a:t> and </a:t>
            </a:r>
            <a:r>
              <a:rPr lang="es-ES" dirty="0" err="1" smtClean="0"/>
              <a:t>Jill</a:t>
            </a:r>
            <a:r>
              <a:rPr lang="es-ES" dirty="0" smtClean="0"/>
              <a:t> </a:t>
            </a:r>
            <a:r>
              <a:rPr lang="es-ES" dirty="0" err="1" smtClean="0"/>
              <a:t>Slay</a:t>
            </a:r>
            <a:r>
              <a:rPr lang="es-ES" dirty="0" smtClean="0"/>
              <a:t>.</a:t>
            </a:r>
            <a:endParaRPr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Rectángulo 6"/>
          <p:cNvSpPr/>
          <p:nvPr/>
        </p:nvSpPr>
        <p:spPr>
          <a:xfrm>
            <a:off x="5225150" y="4260508"/>
            <a:ext cx="3710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2"/>
                </a:solidFill>
              </a:rPr>
              <a:t>UNSW dataset:</a:t>
            </a:r>
          </a:p>
          <a:p>
            <a:r>
              <a:rPr lang="en-US" sz="800" dirty="0">
                <a:solidFill>
                  <a:schemeClr val="tx2"/>
                </a:solidFill>
              </a:rPr>
              <a:t> https://research.unsw.edu.au/projects/unsw-nb15-dataset</a:t>
            </a:r>
          </a:p>
          <a:p>
            <a:endParaRPr lang="en-US" sz="800" dirty="0" smtClean="0">
              <a:solidFill>
                <a:schemeClr val="tx2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225150" y="3922265"/>
            <a:ext cx="37104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 smtClean="0">
                <a:solidFill>
                  <a:schemeClr val="bg2"/>
                </a:solidFill>
              </a:rPr>
              <a:t>Moustafa</a:t>
            </a:r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err="1" smtClean="0">
                <a:solidFill>
                  <a:schemeClr val="bg2"/>
                </a:solidFill>
              </a:rPr>
              <a:t>Nour</a:t>
            </a:r>
            <a:r>
              <a:rPr lang="en-US" sz="800" dirty="0" smtClean="0">
                <a:solidFill>
                  <a:schemeClr val="bg2"/>
                </a:solidFill>
              </a:rPr>
              <a:t> and Jill Slay research:</a:t>
            </a:r>
          </a:p>
          <a:p>
            <a:r>
              <a:rPr lang="en-US" sz="800" dirty="0" smtClean="0">
                <a:solidFill>
                  <a:schemeClr val="tx2"/>
                </a:solidFill>
              </a:rPr>
              <a:t>https</a:t>
            </a:r>
            <a:r>
              <a:rPr lang="en-US" sz="800" dirty="0">
                <a:solidFill>
                  <a:schemeClr val="tx2"/>
                </a:solidFill>
              </a:rPr>
              <a:t>://ieeexplore.ieee.org/abstract/document/7348942</a:t>
            </a:r>
          </a:p>
        </p:txBody>
      </p:sp>
    </p:spTree>
    <p:extLst>
      <p:ext uri="{BB962C8B-B14F-4D97-AF65-F5344CB8AC3E}">
        <p14:creationId xmlns:p14="http://schemas.microsoft.com/office/powerpoint/2010/main" val="4086775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5058280" y="683665"/>
            <a:ext cx="384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dirty="0"/>
          </a:p>
        </p:txBody>
      </p:sp>
      <p:sp>
        <p:nvSpPr>
          <p:cNvPr id="2042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428634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Million values in the whole dataset</a:t>
            </a:r>
            <a:endParaRPr dirty="0"/>
          </a:p>
        </p:txBody>
      </p:sp>
      <p:sp>
        <p:nvSpPr>
          <p:cNvPr id="2043" name="Google Shape;2043;p59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84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49</a:t>
            </a:r>
            <a:endParaRPr dirty="0"/>
          </a:p>
        </p:txBody>
      </p:sp>
      <p:sp>
        <p:nvSpPr>
          <p:cNvPr id="2044" name="Google Shape;2044;p59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414156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</a:t>
            </a:r>
            <a:endParaRPr dirty="0"/>
          </a:p>
        </p:txBody>
      </p:sp>
      <p:sp>
        <p:nvSpPr>
          <p:cNvPr id="2045" name="Google Shape;2045;p59"/>
          <p:cNvSpPr txBox="1">
            <a:spLocks noGrp="1"/>
          </p:cNvSpPr>
          <p:nvPr>
            <p:ph type="title" idx="4"/>
          </p:nvPr>
        </p:nvSpPr>
        <p:spPr>
          <a:xfrm>
            <a:off x="5314340" y="3481193"/>
            <a:ext cx="312612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</a:t>
            </a:r>
            <a:endParaRPr dirty="0"/>
          </a:p>
        </p:txBody>
      </p:sp>
      <p:sp>
        <p:nvSpPr>
          <p:cNvPr id="2046" name="Google Shape;2046;p59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9328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Attack categories</a:t>
            </a:r>
            <a:endParaRPr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43279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8000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48000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48000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1" grpId="0"/>
      <p:bldP spid="2043" grpId="0"/>
      <p:bldP spid="20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723443" y="414022"/>
            <a:ext cx="4186182" cy="173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Most </a:t>
            </a:r>
            <a:r>
              <a:rPr lang="es-ES" dirty="0" err="1" smtClean="0"/>
              <a:t>frequent</a:t>
            </a:r>
            <a:r>
              <a:rPr lang="es-ES" dirty="0" smtClean="0"/>
              <a:t> </a:t>
            </a:r>
            <a:r>
              <a:rPr lang="es-ES" dirty="0" err="1" smtClean="0"/>
              <a:t>attacks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>
        <mc:Choice xmlns:cx="http://schemas.microsoft.com/office/drawing/2014/chartex" Requires="cx">
          <p:graphicFrame>
            <p:nvGraphicFramePr>
              <p:cNvPr id="11" name="Gráfico 10"/>
              <p:cNvGraphicFramePr/>
              <p:nvPr>
                <p:extLst>
                  <p:ext uri="{D42A27DB-BD31-4B8C-83A1-F6EECF244321}">
                    <p14:modId xmlns:p14="http://schemas.microsoft.com/office/powerpoint/2010/main" val="2243726369"/>
                  </p:ext>
                </p:extLst>
              </p:nvPr>
            </p:nvGraphicFramePr>
            <p:xfrm>
              <a:off x="518400" y="1029600"/>
              <a:ext cx="6645600" cy="3659414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1" name="Gráfico 1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400" y="1029600"/>
                <a:ext cx="6645600" cy="36594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98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threats</a:t>
            </a:r>
            <a:endParaRPr lang="en-US" dirty="0"/>
          </a:p>
        </p:txBody>
      </p:sp>
      <p:grpSp>
        <p:nvGrpSpPr>
          <p:cNvPr id="6" name="Google Shape;2207;p72"/>
          <p:cNvGrpSpPr/>
          <p:nvPr/>
        </p:nvGrpSpPr>
        <p:grpSpPr>
          <a:xfrm rot="5400000">
            <a:off x="428678" y="2194333"/>
            <a:ext cx="2465885" cy="1474381"/>
            <a:chOff x="2052653" y="3498874"/>
            <a:chExt cx="3976867" cy="754201"/>
          </a:xfrm>
        </p:grpSpPr>
        <p:sp>
          <p:nvSpPr>
            <p:cNvPr id="7" name="Google Shape;2208;p72"/>
            <p:cNvSpPr/>
            <p:nvPr/>
          </p:nvSpPr>
          <p:spPr>
            <a:xfrm>
              <a:off x="3114480" y="3498875"/>
              <a:ext cx="791400" cy="754200"/>
            </a:xfrm>
            <a:prstGeom prst="rect">
              <a:avLst/>
            </a:prstGeom>
            <a:solidFill>
              <a:srgbClr val="0097A7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10;p72"/>
            <p:cNvSpPr/>
            <p:nvPr/>
          </p:nvSpPr>
          <p:spPr>
            <a:xfrm>
              <a:off x="5238120" y="3498875"/>
              <a:ext cx="791400" cy="754200"/>
            </a:xfrm>
            <a:prstGeom prst="rect">
              <a:avLst/>
            </a:prstGeom>
            <a:solidFill>
              <a:srgbClr val="001633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11;p72"/>
            <p:cNvSpPr/>
            <p:nvPr/>
          </p:nvSpPr>
          <p:spPr>
            <a:xfrm>
              <a:off x="2052655" y="3498875"/>
              <a:ext cx="791400" cy="754200"/>
            </a:xfrm>
            <a:prstGeom prst="rect">
              <a:avLst/>
            </a:prstGeom>
            <a:solidFill>
              <a:srgbClr val="FFAB4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15;p72"/>
            <p:cNvSpPr txBox="1"/>
            <p:nvPr/>
          </p:nvSpPr>
          <p:spPr>
            <a:xfrm rot="16200000">
              <a:off x="2071253" y="3480274"/>
              <a:ext cx="754201" cy="79140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 smtClean="0">
                  <a:solidFill>
                    <a:srgbClr val="FFFFFF"/>
                  </a:solidFill>
                </a:rPr>
                <a:t>Exploits</a:t>
              </a:r>
              <a:endParaRPr sz="10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6" name="Google Shape;2215;p72"/>
          <p:cNvSpPr txBox="1"/>
          <p:nvPr/>
        </p:nvSpPr>
        <p:spPr>
          <a:xfrm>
            <a:off x="931465" y="2356966"/>
            <a:ext cx="1467346" cy="49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rgbClr val="FFFFFF"/>
                </a:solidFill>
              </a:rPr>
              <a:t>Fuzzers</a:t>
            </a:r>
            <a:endParaRPr sz="1000" b="1" dirty="0">
              <a:solidFill>
                <a:srgbClr val="FFFFFF"/>
              </a:solidFill>
            </a:endParaRPr>
          </a:p>
        </p:txBody>
      </p:sp>
      <p:sp>
        <p:nvSpPr>
          <p:cNvPr id="17" name="Google Shape;2215;p72"/>
          <p:cNvSpPr txBox="1"/>
          <p:nvPr/>
        </p:nvSpPr>
        <p:spPr>
          <a:xfrm>
            <a:off x="938499" y="3015359"/>
            <a:ext cx="1474381" cy="490714"/>
          </a:xfrm>
          <a:prstGeom prst="rect">
            <a:avLst/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rgbClr val="FFFFFF"/>
                </a:solidFill>
              </a:rPr>
              <a:t>DoS</a:t>
            </a:r>
            <a:endParaRPr sz="1000" b="1" dirty="0">
              <a:solidFill>
                <a:srgbClr val="FFFFFF"/>
              </a:solidFill>
            </a:endParaRPr>
          </a:p>
        </p:txBody>
      </p:sp>
      <p:sp>
        <p:nvSpPr>
          <p:cNvPr id="18" name="Google Shape;2215;p72"/>
          <p:cNvSpPr txBox="1"/>
          <p:nvPr/>
        </p:nvSpPr>
        <p:spPr>
          <a:xfrm>
            <a:off x="938499" y="3673752"/>
            <a:ext cx="1474381" cy="49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rgbClr val="FFFFFF"/>
                </a:solidFill>
              </a:rPr>
              <a:t>Reconnaissance</a:t>
            </a:r>
            <a:endParaRPr sz="1000" b="1" dirty="0">
              <a:solidFill>
                <a:srgbClr val="FFFFFF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2295704" y="1804714"/>
            <a:ext cx="66899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buClr>
                <a:schemeClr val="lt1"/>
              </a:buClr>
              <a:buSzPts val="1400"/>
            </a:pPr>
            <a:r>
              <a:rPr lang="en-US" dirty="0" smtClean="0">
                <a:solidFill>
                  <a:schemeClr val="lt1"/>
                </a:solidFill>
              </a:rPr>
              <a:t>Pieces of code that takes advantage of a vulnerability </a:t>
            </a:r>
          </a:p>
          <a:p>
            <a:pPr marL="457200" lvl="0" indent="-317500">
              <a:buClr>
                <a:schemeClr val="lt1"/>
              </a:buClr>
              <a:buSzPts val="1400"/>
              <a:buChar char="●"/>
            </a:pPr>
            <a:endParaRPr lang="en-US" dirty="0" smtClean="0">
              <a:solidFill>
                <a:schemeClr val="lt1"/>
              </a:solidFill>
            </a:endParaRPr>
          </a:p>
          <a:p>
            <a:pPr marL="457200" lvl="0" indent="-317500">
              <a:buClr>
                <a:schemeClr val="lt1"/>
              </a:buClr>
              <a:buSzPts val="1400"/>
              <a:buChar char="●"/>
            </a:pPr>
            <a:endParaRPr lang="en-US" dirty="0" smtClean="0">
              <a:solidFill>
                <a:schemeClr val="lt1"/>
              </a:solidFill>
            </a:endParaRPr>
          </a:p>
          <a:p>
            <a:pPr marL="139700" lvl="0">
              <a:buClr>
                <a:schemeClr val="lt1"/>
              </a:buClr>
              <a:buSzPts val="1400"/>
            </a:pPr>
            <a:r>
              <a:rPr lang="en-US" dirty="0" smtClean="0">
                <a:solidFill>
                  <a:schemeClr val="lt1"/>
                </a:solidFill>
              </a:rPr>
              <a:t>Random data sending to observe response to find </a:t>
            </a:r>
            <a:r>
              <a:rPr lang="en-US" dirty="0" smtClean="0">
                <a:solidFill>
                  <a:schemeClr val="lt1"/>
                </a:solidFill>
              </a:rPr>
              <a:t>vulnerabilities</a:t>
            </a:r>
            <a:endParaRPr lang="en-US" dirty="0" smtClean="0">
              <a:solidFill>
                <a:schemeClr val="lt1"/>
              </a:solidFill>
            </a:endParaRPr>
          </a:p>
          <a:p>
            <a:pPr marL="457200" lvl="0" indent="-317500">
              <a:buClr>
                <a:schemeClr val="lt1"/>
              </a:buClr>
              <a:buSzPts val="14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>
              <a:buClr>
                <a:schemeClr val="lt1"/>
              </a:buClr>
              <a:buSzPts val="1400"/>
              <a:buChar char="●"/>
            </a:pPr>
            <a:endParaRPr lang="en-US" dirty="0" smtClean="0">
              <a:solidFill>
                <a:schemeClr val="lt1"/>
              </a:solidFill>
            </a:endParaRPr>
          </a:p>
          <a:p>
            <a:pPr marL="139700" lvl="0">
              <a:buClr>
                <a:schemeClr val="lt1"/>
              </a:buClr>
              <a:buSzPts val="1400"/>
            </a:pPr>
            <a:r>
              <a:rPr lang="en-US" dirty="0" smtClean="0">
                <a:solidFill>
                  <a:schemeClr val="lt1"/>
                </a:solidFill>
              </a:rPr>
              <a:t>Overwhelming a network sending a large number of requests</a:t>
            </a:r>
          </a:p>
          <a:p>
            <a:pPr marL="457200" lvl="0" indent="-317500">
              <a:buClr>
                <a:schemeClr val="lt1"/>
              </a:buClr>
              <a:buSzPts val="14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>
              <a:buClr>
                <a:schemeClr val="lt1"/>
              </a:buClr>
              <a:buSzPts val="1400"/>
              <a:buChar char="●"/>
            </a:pPr>
            <a:endParaRPr lang="en-US" dirty="0" smtClean="0">
              <a:solidFill>
                <a:schemeClr val="lt1"/>
              </a:solidFill>
            </a:endParaRPr>
          </a:p>
          <a:p>
            <a:pPr marL="139700" lvl="0">
              <a:buClr>
                <a:schemeClr val="lt1"/>
              </a:buClr>
              <a:buSzPts val="1400"/>
            </a:pPr>
            <a:r>
              <a:rPr lang="en-US" dirty="0" smtClean="0">
                <a:solidFill>
                  <a:schemeClr val="lt1"/>
                </a:solidFill>
              </a:rPr>
              <a:t>Information gathering with technical or social engineering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8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759655" y="1556417"/>
            <a:ext cx="8309503" cy="1993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I</a:t>
            </a:r>
            <a:r>
              <a:rPr lang="en" dirty="0" smtClean="0"/>
              <a:t>s your privacy safe?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723443" y="414022"/>
            <a:ext cx="4186182" cy="173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Feature</a:t>
            </a:r>
            <a:r>
              <a:rPr lang="es-ES" dirty="0" smtClean="0"/>
              <a:t> </a:t>
            </a:r>
            <a:r>
              <a:rPr lang="es-ES" dirty="0" err="1" smtClean="0"/>
              <a:t>importance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451391788"/>
              </p:ext>
            </p:extLst>
          </p:nvPr>
        </p:nvGraphicFramePr>
        <p:xfrm>
          <a:off x="-1655544" y="426530"/>
          <a:ext cx="6253089" cy="4524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ectángulo 21"/>
          <p:cNvSpPr/>
          <p:nvPr/>
        </p:nvSpPr>
        <p:spPr>
          <a:xfrm>
            <a:off x="1132511" y="1528366"/>
            <a:ext cx="3296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b="1" u="sng" dirty="0">
                <a:solidFill>
                  <a:srgbClr val="FFFFFF"/>
                </a:solidFill>
              </a:rPr>
              <a:t>	 </a:t>
            </a:r>
            <a:r>
              <a:rPr lang="es-ES" b="1" u="sng" dirty="0" smtClean="0">
                <a:solidFill>
                  <a:srgbClr val="FFFFFF"/>
                </a:solidFill>
              </a:rPr>
              <a:t>           	</a:t>
            </a:r>
            <a:r>
              <a:rPr lang="es-ES" b="1" u="sng" dirty="0" err="1" smtClean="0">
                <a:solidFill>
                  <a:srgbClr val="FFFFFF"/>
                </a:solidFill>
              </a:rPr>
              <a:t>Source</a:t>
            </a:r>
            <a:r>
              <a:rPr lang="es-ES" b="1" u="sng" dirty="0" smtClean="0">
                <a:solidFill>
                  <a:srgbClr val="FFFFFF"/>
                </a:solidFill>
              </a:rPr>
              <a:t> </a:t>
            </a:r>
            <a:r>
              <a:rPr lang="es-ES" b="1" u="sng" dirty="0">
                <a:solidFill>
                  <a:srgbClr val="FFFFFF"/>
                </a:solidFill>
              </a:rPr>
              <a:t>time to </a:t>
            </a:r>
            <a:r>
              <a:rPr lang="es-ES" b="1" u="sng" dirty="0" err="1">
                <a:solidFill>
                  <a:srgbClr val="FFFFFF"/>
                </a:solidFill>
              </a:rPr>
              <a:t>live</a:t>
            </a:r>
            <a:endParaRPr lang="es-ES" b="1" u="sng" dirty="0">
              <a:solidFill>
                <a:srgbClr val="FFFFFF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1650933" y="2312875"/>
            <a:ext cx="28889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b="1" u="sng" dirty="0" smtClean="0">
                <a:solidFill>
                  <a:srgbClr val="FFFFFF"/>
                </a:solidFill>
              </a:rPr>
              <a:t>		</a:t>
            </a:r>
            <a:r>
              <a:rPr lang="es-ES" b="1" u="sng" dirty="0" err="1" smtClean="0">
                <a:solidFill>
                  <a:srgbClr val="FFFFFF"/>
                </a:solidFill>
              </a:rPr>
              <a:t>Ct</a:t>
            </a:r>
            <a:r>
              <a:rPr lang="es-ES" b="1" u="sng" dirty="0" smtClean="0">
                <a:solidFill>
                  <a:srgbClr val="FFFFFF"/>
                </a:solidFill>
              </a:rPr>
              <a:t> </a:t>
            </a:r>
            <a:r>
              <a:rPr lang="es-ES" b="1" u="sng" dirty="0" err="1" smtClean="0">
                <a:solidFill>
                  <a:srgbClr val="FFFFFF"/>
                </a:solidFill>
              </a:rPr>
              <a:t>state</a:t>
            </a:r>
            <a:r>
              <a:rPr lang="es-ES" b="1" u="sng" dirty="0" smtClean="0">
                <a:solidFill>
                  <a:srgbClr val="FFFFFF"/>
                </a:solidFill>
              </a:rPr>
              <a:t> time </a:t>
            </a:r>
            <a:r>
              <a:rPr lang="es-ES" b="1" u="sng" dirty="0">
                <a:solidFill>
                  <a:srgbClr val="FFFFFF"/>
                </a:solidFill>
              </a:rPr>
              <a:t>to </a:t>
            </a:r>
            <a:r>
              <a:rPr lang="es-ES" b="1" u="sng" dirty="0" err="1">
                <a:solidFill>
                  <a:srgbClr val="FFFFFF"/>
                </a:solidFill>
              </a:rPr>
              <a:t>live</a:t>
            </a:r>
            <a:endParaRPr lang="es-ES" b="1" u="sng" dirty="0">
              <a:solidFill>
                <a:srgbClr val="FFFFFF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120612" y="3090868"/>
            <a:ext cx="24192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b="1" u="sng" dirty="0">
                <a:solidFill>
                  <a:srgbClr val="FFFFFF"/>
                </a:solidFill>
              </a:rPr>
              <a:t>	</a:t>
            </a:r>
            <a:r>
              <a:rPr lang="es-ES" b="1" u="sng" dirty="0" smtClean="0">
                <a:solidFill>
                  <a:srgbClr val="FFFFFF"/>
                </a:solidFill>
              </a:rPr>
              <a:t>		</a:t>
            </a:r>
            <a:r>
              <a:rPr lang="es-ES" b="1" u="sng" dirty="0" err="1" smtClean="0">
                <a:solidFill>
                  <a:srgbClr val="FFFFFF"/>
                </a:solidFill>
              </a:rPr>
              <a:t>Rate</a:t>
            </a:r>
            <a:endParaRPr lang="es-ES" b="1" u="sng" dirty="0">
              <a:solidFill>
                <a:srgbClr val="FFFFFF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 rot="884029">
            <a:off x="1806841" y="3770031"/>
            <a:ext cx="2797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b="1" u="sng" dirty="0" smtClean="0">
                <a:solidFill>
                  <a:srgbClr val="FFFFFF"/>
                </a:solidFill>
              </a:rPr>
              <a:t>		</a:t>
            </a:r>
            <a:r>
              <a:rPr lang="es-ES" b="1" u="sng" dirty="0" err="1" smtClean="0">
                <a:solidFill>
                  <a:srgbClr val="FFFFFF"/>
                </a:solidFill>
              </a:rPr>
              <a:t>Destination</a:t>
            </a:r>
            <a:r>
              <a:rPr lang="es-ES" b="1" u="sng" dirty="0" smtClean="0">
                <a:solidFill>
                  <a:srgbClr val="FFFFFF"/>
                </a:solidFill>
              </a:rPr>
              <a:t> transfer</a:t>
            </a:r>
            <a:endParaRPr lang="es-ES" b="1" u="sng" dirty="0">
              <a:solidFill>
                <a:srgbClr val="FFFFFF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539865" y="1373980"/>
            <a:ext cx="362934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buClr>
                <a:schemeClr val="lt1"/>
              </a:buClr>
              <a:buSzPts val="1400"/>
            </a:pPr>
            <a:r>
              <a:rPr lang="en-US" dirty="0" smtClean="0">
                <a:solidFill>
                  <a:schemeClr val="lt1"/>
                </a:solidFill>
              </a:rPr>
              <a:t>Useful for detecting packets attempting to remain longer than usual.</a:t>
            </a:r>
            <a:endParaRPr lang="en-US" dirty="0" smtClean="0">
              <a:solidFill>
                <a:schemeClr val="lt1"/>
              </a:solidFill>
            </a:endParaRPr>
          </a:p>
          <a:p>
            <a:pPr marL="457200" lvl="0" indent="-317500">
              <a:buClr>
                <a:schemeClr val="lt1"/>
              </a:buClr>
              <a:buSzPts val="1400"/>
              <a:buChar char="●"/>
            </a:pPr>
            <a:endParaRPr lang="en-US" dirty="0" smtClean="0">
              <a:solidFill>
                <a:schemeClr val="lt1"/>
              </a:solidFill>
            </a:endParaRPr>
          </a:p>
          <a:p>
            <a:pPr marL="457200" lvl="0" indent="-317500">
              <a:buClr>
                <a:schemeClr val="lt1"/>
              </a:buClr>
              <a:buSzPts val="1400"/>
              <a:buChar char="●"/>
            </a:pPr>
            <a:endParaRPr lang="en-US" dirty="0" smtClean="0">
              <a:solidFill>
                <a:schemeClr val="lt1"/>
              </a:solidFill>
            </a:endParaRPr>
          </a:p>
          <a:p>
            <a:pPr marL="139700" lvl="0">
              <a:buClr>
                <a:schemeClr val="lt1"/>
              </a:buClr>
              <a:buSzPts val="1400"/>
            </a:pPr>
            <a:r>
              <a:rPr lang="en-US" dirty="0" smtClean="0">
                <a:solidFill>
                  <a:schemeClr val="lt1"/>
                </a:solidFill>
              </a:rPr>
              <a:t>State + time to live</a:t>
            </a:r>
            <a:r>
              <a:rPr lang="en-US" dirty="0" smtClean="0">
                <a:solidFill>
                  <a:schemeClr val="lt1"/>
                </a:solidFill>
              </a:rPr>
              <a:t>, c</a:t>
            </a:r>
            <a:r>
              <a:rPr lang="en-US" dirty="0" smtClean="0">
                <a:solidFill>
                  <a:schemeClr val="lt1"/>
                </a:solidFill>
              </a:rPr>
              <a:t>ould be useful for unusual state patterns.</a:t>
            </a:r>
          </a:p>
          <a:p>
            <a:pPr marL="139700" lvl="0">
              <a:buClr>
                <a:schemeClr val="lt1"/>
              </a:buClr>
              <a:buSzPts val="1400"/>
            </a:pPr>
            <a:endParaRPr lang="en-US" dirty="0">
              <a:solidFill>
                <a:schemeClr val="lt1"/>
              </a:solidFill>
            </a:endParaRPr>
          </a:p>
          <a:p>
            <a:pPr marL="139700" lvl="0">
              <a:buClr>
                <a:schemeClr val="lt1"/>
              </a:buClr>
              <a:buSzPts val="1400"/>
            </a:pPr>
            <a:endParaRPr lang="en-US" dirty="0" smtClean="0">
              <a:solidFill>
                <a:schemeClr val="lt1"/>
              </a:solidFill>
            </a:endParaRPr>
          </a:p>
          <a:p>
            <a:pPr marL="139700" lvl="0">
              <a:buClr>
                <a:schemeClr val="lt1"/>
              </a:buClr>
              <a:buSzPts val="1400"/>
            </a:pPr>
            <a:r>
              <a:rPr lang="en-US" dirty="0" smtClean="0">
                <a:solidFill>
                  <a:schemeClr val="lt1"/>
                </a:solidFill>
              </a:rPr>
              <a:t>A sudden increase could indicate </a:t>
            </a:r>
            <a:r>
              <a:rPr lang="en-US" dirty="0" err="1" smtClean="0">
                <a:solidFill>
                  <a:schemeClr val="lt1"/>
                </a:solidFill>
              </a:rPr>
              <a:t>DoS</a:t>
            </a:r>
            <a:r>
              <a:rPr lang="en-US" dirty="0" smtClean="0">
                <a:solidFill>
                  <a:schemeClr val="lt1"/>
                </a:solidFill>
              </a:rPr>
              <a:t> attack.</a:t>
            </a:r>
            <a:endParaRPr lang="en-US" dirty="0">
              <a:solidFill>
                <a:schemeClr val="lt1"/>
              </a:solidFill>
            </a:endParaRPr>
          </a:p>
          <a:p>
            <a:pPr marL="139700" lvl="0">
              <a:buClr>
                <a:schemeClr val="lt1"/>
              </a:buClr>
              <a:buSzPts val="1400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>
              <a:buClr>
                <a:schemeClr val="lt1"/>
              </a:buClr>
              <a:buSzPts val="1400"/>
              <a:buChar char="●"/>
            </a:pPr>
            <a:endParaRPr lang="en-US" dirty="0" smtClean="0">
              <a:solidFill>
                <a:schemeClr val="lt1"/>
              </a:solidFill>
            </a:endParaRPr>
          </a:p>
          <a:p>
            <a:pPr marL="139700" lvl="0"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lt1"/>
                </a:solidFill>
              </a:rPr>
              <a:t>H</a:t>
            </a:r>
            <a:r>
              <a:rPr lang="en-US" dirty="0" smtClean="0">
                <a:solidFill>
                  <a:schemeClr val="lt1"/>
                </a:solidFill>
              </a:rPr>
              <a:t>igh unusual </a:t>
            </a:r>
            <a:r>
              <a:rPr lang="en-US" dirty="0" err="1" smtClean="0">
                <a:solidFill>
                  <a:schemeClr val="lt1"/>
                </a:solidFill>
              </a:rPr>
              <a:t>dload</a:t>
            </a:r>
            <a:r>
              <a:rPr lang="en-US" dirty="0" smtClean="0">
                <a:solidFill>
                  <a:schemeClr val="lt1"/>
                </a:solidFill>
              </a:rPr>
              <a:t> could indicate someone is trying to send data as quickly as possible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27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22" grpId="0"/>
      <p:bldP spid="23" grpId="0"/>
      <p:bldP spid="24" grpId="0"/>
      <p:bldP spid="25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deployment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1048447" y="3312078"/>
            <a:ext cx="2067000" cy="498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Pipeline 1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150 n estimators</a:t>
            </a:r>
            <a:endParaRPr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6028539" y="1818541"/>
            <a:ext cx="206701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Boosting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XGB, Cat, </a:t>
            </a:r>
            <a:r>
              <a:rPr lang="en-US" dirty="0" err="1" smtClean="0"/>
              <a:t>GradientBoost</a:t>
            </a: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802633" y="1776365"/>
            <a:ext cx="2558627" cy="537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Logistic Regression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Cross Validation of 5</a:t>
            </a: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538496" y="3325035"/>
            <a:ext cx="226032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Pipeline 2</a:t>
            </a:r>
            <a:endParaRPr dirty="0"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RF, LR, </a:t>
            </a:r>
            <a:r>
              <a:rPr lang="en-US" dirty="0" err="1" smtClean="0"/>
              <a:t>Gboost</a:t>
            </a:r>
            <a:r>
              <a:rPr lang="en-US" dirty="0" smtClean="0"/>
              <a:t>, </a:t>
            </a:r>
            <a:r>
              <a:rPr lang="en-US" dirty="0" err="1" smtClean="0"/>
              <a:t>DecisionTree</a:t>
            </a:r>
            <a:endParaRPr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21628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Feedforward NN</a:t>
            </a:r>
            <a:endParaRPr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Reduce LR on plateau</a:t>
            </a:r>
            <a:endParaRPr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3538495" y="177636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Random Forest</a:t>
            </a:r>
            <a:endParaRPr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SVC, XGB, RF</a:t>
            </a: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Accuracy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695245" y="3082358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6"/>
                </a:solidFill>
              </a:rPr>
              <a:t>0.94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>
                <a:solidFill>
                  <a:schemeClr val="accent6"/>
                </a:solidFill>
              </a:rPr>
              <a:t>Gradient</a:t>
            </a:r>
            <a:r>
              <a:rPr lang="en" sz="1400" dirty="0" smtClean="0">
                <a:solidFill>
                  <a:schemeClr val="accent6"/>
                </a:solidFill>
              </a:rPr>
              <a:t>Boost</a:t>
            </a:r>
            <a:endParaRPr lang="en" sz="1400" dirty="0" smtClean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3279750" y="2158601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accent6"/>
                </a:solidFill>
              </a:rPr>
              <a:t>0.96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>
                <a:solidFill>
                  <a:schemeClr val="accent6"/>
                </a:solidFill>
              </a:rPr>
              <a:t>Random Forest</a:t>
            </a:r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6"/>
                </a:solidFill>
              </a:rPr>
              <a:t>0.87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397345" y="2223058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>
                <a:solidFill>
                  <a:schemeClr val="accent6"/>
                </a:solidFill>
              </a:rPr>
              <a:t>ANN</a:t>
            </a:r>
            <a:endParaRPr sz="1400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animBg="1"/>
      <p:bldP spid="2057" grpId="0" animBg="1"/>
      <p:bldP spid="20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731627" y="849455"/>
            <a:ext cx="7842738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Applied AI isn’t the future; </a:t>
            </a:r>
            <a:r>
              <a:rPr lang="es-ES" dirty="0" smtClean="0"/>
              <a:t>I</a:t>
            </a:r>
            <a:r>
              <a:rPr lang="en" dirty="0" smtClean="0"/>
              <a:t>t’s</a:t>
            </a:r>
            <a:r>
              <a:rPr lang="en" dirty="0" smtClean="0"/>
              <a:t> the present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66" y="-276446"/>
            <a:ext cx="9228966" cy="5512095"/>
          </a:xfrm>
          <a:prstGeom prst="rect">
            <a:avLst/>
          </a:prstGeom>
          <a:effectLst>
            <a:glow rad="685800">
              <a:schemeClr val="bg1">
                <a:alpha val="19000"/>
              </a:schemeClr>
            </a:glow>
          </a:effectLst>
        </p:spPr>
      </p:pic>
      <p:sp>
        <p:nvSpPr>
          <p:cNvPr id="40" name="Google Shape;162;p38"/>
          <p:cNvSpPr txBox="1">
            <a:spLocks/>
          </p:cNvSpPr>
          <p:nvPr/>
        </p:nvSpPr>
        <p:spPr>
          <a:xfrm>
            <a:off x="-84966" y="574964"/>
            <a:ext cx="9228966" cy="148221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9600" dirty="0" smtClean="0">
                <a:ln>
                  <a:solidFill>
                    <a:schemeClr val="accent1"/>
                  </a:solidFill>
                </a:ln>
                <a:pattFill prst="pct5">
                  <a:fgClr>
                    <a:srgbClr val="C8DEF1"/>
                  </a:fgClr>
                  <a:bgClr>
                    <a:schemeClr val="bg1"/>
                  </a:bgClr>
                </a:pattFill>
                <a:effectLst>
                  <a:glow rad="139700">
                    <a:srgbClr val="FE7900"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END</a:t>
            </a:r>
            <a:endParaRPr lang="en-US" sz="9600" dirty="0">
              <a:ln>
                <a:solidFill>
                  <a:schemeClr val="accent1"/>
                </a:solidFill>
              </a:ln>
              <a:pattFill prst="pct5">
                <a:fgClr>
                  <a:srgbClr val="C8DEF1"/>
                </a:fgClr>
                <a:bgClr>
                  <a:schemeClr val="bg1"/>
                </a:bgClr>
              </a:pattFill>
              <a:effectLst>
                <a:glow rad="139700">
                  <a:srgbClr val="FE7900">
                    <a:alpha val="40000"/>
                  </a:srgb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INDEX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3222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600"/>
              </a:spcBef>
            </a:pPr>
            <a:r>
              <a:rPr lang="en-US" dirty="0" smtClean="0"/>
              <a:t>Cybersecurity challenges</a:t>
            </a:r>
          </a:p>
          <a:p>
            <a:pPr lvl="0">
              <a:spcBef>
                <a:spcPts val="1600"/>
              </a:spcBef>
            </a:pPr>
            <a:r>
              <a:rPr lang="en-US" dirty="0" smtClean="0"/>
              <a:t>Data Science for cybersecurity</a:t>
            </a:r>
            <a:endParaRPr lang="en-US" dirty="0"/>
          </a:p>
          <a:p>
            <a:pPr lvl="0">
              <a:spcBef>
                <a:spcPts val="1600"/>
              </a:spcBef>
            </a:pPr>
            <a:r>
              <a:rPr lang="en-US" dirty="0" smtClean="0"/>
              <a:t>Data introduction</a:t>
            </a:r>
          </a:p>
          <a:p>
            <a:pPr lvl="0">
              <a:spcBef>
                <a:spcPts val="1600"/>
              </a:spcBef>
            </a:pPr>
            <a:r>
              <a:rPr lang="en-US" dirty="0" smtClean="0"/>
              <a:t>Most relevant variables</a:t>
            </a:r>
          </a:p>
          <a:p>
            <a:pPr lvl="0">
              <a:spcBef>
                <a:spcPts val="1600"/>
              </a:spcBef>
            </a:pPr>
            <a:r>
              <a:rPr lang="en-US" dirty="0" smtClean="0"/>
              <a:t>Models</a:t>
            </a:r>
          </a:p>
          <a:p>
            <a:pPr lvl="0">
              <a:spcBef>
                <a:spcPts val="1600"/>
              </a:spcBef>
            </a:pPr>
            <a:r>
              <a:rPr lang="en-US" dirty="0" smtClean="0"/>
              <a:t>Evaluation</a:t>
            </a:r>
          </a:p>
          <a:p>
            <a:pPr lvl="0">
              <a:spcBef>
                <a:spcPts val="1600"/>
              </a:spcBef>
            </a:pPr>
            <a:r>
              <a:rPr lang="en-US" dirty="0" smtClean="0"/>
              <a:t>Conclusions</a:t>
            </a:r>
          </a:p>
          <a:p>
            <a:pPr lvl="0">
              <a:spcBef>
                <a:spcPts val="1600"/>
              </a:spcBef>
            </a:pPr>
            <a:endParaRPr lang="en-US" dirty="0" smtClean="0"/>
          </a:p>
          <a:p>
            <a:pPr lvl="0">
              <a:spcBef>
                <a:spcPts val="1600"/>
              </a:spcBef>
            </a:pPr>
            <a:endParaRPr lang="en-US" dirty="0" smtClean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Robert Mueller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FBI Director</a:t>
            </a:r>
            <a:r>
              <a:rPr lang="en-US" dirty="0" smtClean="0"/>
              <a:t>, 2012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“</a:t>
            </a:r>
            <a:r>
              <a:rPr lang="en" i="1" dirty="0" smtClean="0"/>
              <a:t>There are two types of companies: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b="0" i="1" dirty="0" smtClean="0"/>
              <a:t>those that have been hacked, and those that will be</a:t>
            </a:r>
            <a:r>
              <a:rPr lang="en" dirty="0" smtClean="0"/>
              <a:t>.”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 is cybersecurity important?</a:t>
            </a:r>
            <a:endParaRPr dirty="0"/>
          </a:p>
        </p:txBody>
      </p:sp>
      <p:sp>
        <p:nvSpPr>
          <p:cNvPr id="2180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>
                <a:solidFill>
                  <a:schemeClr val="hlink"/>
                </a:solidFill>
                <a:uFill>
                  <a:noFill/>
                </a:uFill>
              </a:rPr>
              <a:t>More cybercrimes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>
                <a:solidFill>
                  <a:schemeClr val="hlink"/>
                </a:solidFill>
                <a:uFill>
                  <a:noFill/>
                </a:uFill>
              </a:rPr>
              <a:t>Evolving ransomware</a:t>
            </a:r>
          </a:p>
          <a:p>
            <a:pPr lvl="0">
              <a:spcBef>
                <a:spcPts val="1600"/>
              </a:spcBef>
            </a:pPr>
            <a:r>
              <a:rPr lang="en-US" dirty="0" smtClean="0">
                <a:solidFill>
                  <a:schemeClr val="hlink"/>
                </a:solidFill>
                <a:uFill>
                  <a:noFill/>
                </a:uFill>
              </a:rPr>
              <a:t>Reputational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and financial </a:t>
            </a:r>
            <a:r>
              <a:rPr lang="en-US" dirty="0" smtClean="0">
                <a:solidFill>
                  <a:schemeClr val="hlink"/>
                </a:solidFill>
                <a:uFill>
                  <a:noFill/>
                </a:uFill>
              </a:rPr>
              <a:t>damage</a:t>
            </a:r>
          </a:p>
          <a:p>
            <a:pPr lvl="0">
              <a:spcBef>
                <a:spcPts val="1600"/>
              </a:spcBef>
            </a:pPr>
            <a:r>
              <a:rPr lang="en-US" dirty="0" smtClean="0">
                <a:solidFill>
                  <a:schemeClr val="hlink"/>
                </a:solidFill>
                <a:uFill>
                  <a:noFill/>
                </a:uFill>
              </a:rPr>
              <a:t>IoT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, crypto, </a:t>
            </a:r>
            <a:r>
              <a:rPr lang="en-US" dirty="0" smtClean="0">
                <a:solidFill>
                  <a:schemeClr val="hlink"/>
                </a:solidFill>
                <a:uFill>
                  <a:noFill/>
                </a:uFill>
              </a:rPr>
              <a:t>cars…</a:t>
            </a: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endParaRPr lang="en-US" dirty="0" smtClean="0">
              <a:solidFill>
                <a:schemeClr val="hlink"/>
              </a:solidFill>
              <a:uFill>
                <a:noFill/>
              </a:uFill>
            </a:endParaRPr>
          </a:p>
        </p:txBody>
      </p:sp>
      <p:cxnSp>
        <p:nvCxnSpPr>
          <p:cNvPr id="2181" name="Google Shape;218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75" y="163483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707177" y="163483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956" y="2620891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638" y="3541975"/>
            <a:ext cx="3800201" cy="87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9419">
            <a:off x="-631912" y="1637613"/>
            <a:ext cx="8620434" cy="46929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8391">
            <a:off x="-674001" y="3314248"/>
            <a:ext cx="7222152" cy="2230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1961">
            <a:off x="4774507" y="1616826"/>
            <a:ext cx="4535003" cy="2468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0198">
            <a:off x="-58803" y="1648573"/>
            <a:ext cx="5201096" cy="23798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r="20" b="39884"/>
          <a:stretch/>
        </p:blipFill>
        <p:spPr>
          <a:xfrm>
            <a:off x="-114108" y="0"/>
            <a:ext cx="5777787" cy="187433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t="-260" r="-259" b="47536"/>
          <a:stretch/>
        </p:blipFill>
        <p:spPr>
          <a:xfrm rot="411852">
            <a:off x="5596729" y="-469881"/>
            <a:ext cx="4530675" cy="26507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0446">
            <a:off x="4035856" y="3877434"/>
            <a:ext cx="5132299" cy="118081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4967">
            <a:off x="7390413" y="3661264"/>
            <a:ext cx="7163140" cy="2881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9419">
            <a:off x="-631912" y="1637613"/>
            <a:ext cx="8620434" cy="46929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8391">
            <a:off x="-674001" y="3314248"/>
            <a:ext cx="7222152" cy="2230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1961">
            <a:off x="4774507" y="1616826"/>
            <a:ext cx="4535003" cy="2468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0198">
            <a:off x="-58803" y="1648573"/>
            <a:ext cx="5201096" cy="23798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r="20" b="39884"/>
          <a:stretch/>
        </p:blipFill>
        <p:spPr>
          <a:xfrm>
            <a:off x="-114108" y="0"/>
            <a:ext cx="5777787" cy="187433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t="-260" r="-259" b="47536"/>
          <a:stretch/>
        </p:blipFill>
        <p:spPr>
          <a:xfrm rot="411852">
            <a:off x="5596729" y="-469881"/>
            <a:ext cx="4530675" cy="26507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0446">
            <a:off x="4035856" y="3877434"/>
            <a:ext cx="5132299" cy="118081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4967">
            <a:off x="7390413" y="3661264"/>
            <a:ext cx="7163140" cy="288193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1"/>
          <a:srcRect b="17426"/>
          <a:stretch/>
        </p:blipFill>
        <p:spPr>
          <a:xfrm>
            <a:off x="1740874" y="1379497"/>
            <a:ext cx="5243014" cy="21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0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0" y="1622819"/>
            <a:ext cx="7620660" cy="25910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35" y="681673"/>
            <a:ext cx="4138930" cy="136786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689197" y="4564965"/>
            <a:ext cx="26931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 err="1" smtClean="0">
                <a:solidFill>
                  <a:schemeClr val="accent2"/>
                </a:solidFill>
              </a:rPr>
              <a:t>Source</a:t>
            </a:r>
            <a:r>
              <a:rPr lang="es-ES" sz="900" dirty="0" smtClean="0">
                <a:solidFill>
                  <a:schemeClr val="tx2"/>
                </a:solidFill>
              </a:rPr>
              <a:t>: https</a:t>
            </a:r>
            <a:r>
              <a:rPr lang="es-ES" sz="900" dirty="0">
                <a:solidFill>
                  <a:schemeClr val="tx2"/>
                </a:solidFill>
              </a:rPr>
              <a:t>://www.ibm.com/reports/data-breach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4.82 M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608029" y="3094474"/>
            <a:ext cx="3983602" cy="1135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</a:t>
            </a:r>
            <a:r>
              <a:rPr lang="en" dirty="0" smtClean="0"/>
              <a:t>verage cost of a critical infrastucture data breach (usd)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364</Words>
  <Application>Microsoft Office PowerPoint</Application>
  <PresentationFormat>Presentación en pantalla (16:9)</PresentationFormat>
  <Paragraphs>123</Paragraphs>
  <Slides>24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Montserrat ExtraBold</vt:lpstr>
      <vt:lpstr>Consolas</vt:lpstr>
      <vt:lpstr>Montserrat</vt:lpstr>
      <vt:lpstr>Montserrat ExtraLight</vt:lpstr>
      <vt:lpstr>Arial</vt:lpstr>
      <vt:lpstr>Futuristic Background by Slidesgo</vt:lpstr>
      <vt:lpstr>IDS</vt:lpstr>
      <vt:lpstr>Is your privacy safe?</vt:lpstr>
      <vt:lpstr>INDEX</vt:lpstr>
      <vt:lpstr>“There are two types of companies:  those that have been hacked, and those that will be.”</vt:lpstr>
      <vt:lpstr>Why is cybersecurity important?</vt:lpstr>
      <vt:lpstr>Presentación de PowerPoint</vt:lpstr>
      <vt:lpstr>Presentación de PowerPoint</vt:lpstr>
      <vt:lpstr>Presentación de PowerPoint</vt:lpstr>
      <vt:lpstr>4.82 M</vt:lpstr>
      <vt:lpstr>3.05 M</vt:lpstr>
      <vt:lpstr>Average cost by security AI deployment level</vt:lpstr>
      <vt:lpstr>Why AI?</vt:lpstr>
      <vt:lpstr>Presentación de PowerPoint</vt:lpstr>
      <vt:lpstr>Creation process of our smart protection</vt:lpstr>
      <vt:lpstr>Data</vt:lpstr>
      <vt:lpstr>University of New South Wales</vt:lpstr>
      <vt:lpstr>14</vt:lpstr>
      <vt:lpstr>Most frequent attacks</vt:lpstr>
      <vt:lpstr>Top threats</vt:lpstr>
      <vt:lpstr>Feature importance</vt:lpstr>
      <vt:lpstr>Model deployment</vt:lpstr>
      <vt:lpstr>Model Accuracy</vt:lpstr>
      <vt:lpstr>Applied AI isn’t the future; It’s the present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 Detector</dc:title>
  <cp:lastModifiedBy>Ruben Pérez</cp:lastModifiedBy>
  <cp:revision>78</cp:revision>
  <dcterms:modified xsi:type="dcterms:W3CDTF">2023-01-09T02:33:17Z</dcterms:modified>
</cp:coreProperties>
</file>